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3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8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5BCE-6F61-9B44-A8AE-C7EBECC1BA37}" type="datetimeFigureOut">
              <a:rPr lang="en-US" smtClean="0"/>
              <a:t>9/16/17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1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3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5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4" y="3055622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7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1AA3C50-0443-6B46-AC54-70FD1D6F645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7"/>
            <a:ext cx="6755167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4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8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5BCE-6F61-9B44-A8AE-C7EBECC1BA37}" type="datetimeFigureOut">
              <a:rPr lang="en-US" smtClean="0"/>
              <a:t>9/16/17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3C50-0443-6B46-AC54-70FD1D6F645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2000" y="5029201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5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1"/>
            <a:ext cx="7328515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5BCE-6F61-9B44-A8AE-C7EBECC1BA37}" type="datetimeFigureOut">
              <a:rPr lang="en-US" smtClean="0"/>
              <a:t>9/16/17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3C50-0443-6B46-AC54-70FD1D6F6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3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10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8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5BCE-6F61-9B44-A8AE-C7EBECC1BA37}" type="datetimeFigureOut">
              <a:rPr lang="en-US" smtClean="0"/>
              <a:t>9/16/17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3C50-0443-6B46-AC54-70FD1D6F6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5BCE-6F61-9B44-A8AE-C7EBECC1BA37}" type="datetimeFigureOut">
              <a:rPr lang="en-US" smtClean="0"/>
              <a:t>9/16/17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3C50-0443-6B46-AC54-70FD1D6F6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5BCE-6F61-9B44-A8AE-C7EBECC1BA37}" type="datetimeFigureOut">
              <a:rPr lang="en-US" smtClean="0"/>
              <a:t>9/16/17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1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3C50-0443-6B46-AC54-70FD1D6F645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400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1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1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8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5BCE-6F61-9B44-A8AE-C7EBECC1BA37}" type="datetimeFigureOut">
              <a:rPr lang="en-US" smtClean="0"/>
              <a:t>9/16/17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3C50-0443-6B46-AC54-70FD1D6F6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9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9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5BCE-6F61-9B44-A8AE-C7EBECC1BA37}" type="datetimeFigureOut">
              <a:rPr lang="en-US" smtClean="0"/>
              <a:t>9/16/17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3C50-0443-6B46-AC54-70FD1D6F6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5BCE-6F61-9B44-A8AE-C7EBECC1BA37}" type="datetimeFigureOut">
              <a:rPr lang="en-US" smtClean="0"/>
              <a:t>9/16/17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3C50-0443-6B46-AC54-70FD1D6F6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96521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04775" y="457200"/>
            <a:ext cx="8934451" cy="5524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The Institute of Cultural Affairs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400300" y="990601"/>
            <a:ext cx="4343400" cy="9493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Certificate of Completion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Awarded to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543051" y="2667000"/>
            <a:ext cx="6057900" cy="24765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                              For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Technology of Participation</a:t>
            </a:r>
            <a:r>
              <a:rPr kumimoji="0" lang="en-US" altLang="en-US" sz="24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®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Accelerated Action Planning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Conducted by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8" name="Picture 6" descr="TOPLOGO"/>
          <p:cNvPicPr preferRelativeResize="0">
            <a:picLocks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95400"/>
            <a:ext cx="2286000" cy="2377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077" name="Picture 5" descr="ICA Logo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470" y="4724401"/>
            <a:ext cx="342106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57200" y="381000"/>
            <a:ext cx="8229600" cy="6096000"/>
          </a:xfrm>
          <a:prstGeom prst="rect">
            <a:avLst/>
          </a:prstGeom>
          <a:noFill/>
          <a:ln w="88900" cmpd="thickThin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914400" y="59436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00600" y="59436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066800" y="60198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Trainers</a:t>
            </a:r>
            <a:endParaRPr lang="en-US" spc="100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53000" y="60198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endParaRPr lang="en-US" spc="100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381000"/>
            <a:ext cx="8229600" cy="6019800"/>
          </a:xfrm>
          <a:prstGeom prst="rect">
            <a:avLst/>
          </a:prstGeom>
          <a:noFill/>
          <a:ln w="76200" cmpd="thickThin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105732265" y="106908600"/>
            <a:ext cx="9209087" cy="6858000"/>
            <a:chOff x="105594150" y="106756200"/>
            <a:chExt cx="9208770" cy="6858000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105681780" y="106847640"/>
              <a:ext cx="8934450" cy="552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195" tIns="36195" rIns="36195" bIns="3619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The Institute of Cultural Affairs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108127800" y="107384850"/>
              <a:ext cx="4343400" cy="9486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195" tIns="36195" rIns="36195" bIns="3619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Certificate of Completion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Awarded to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107327700" y="109438440"/>
              <a:ext cx="6057900" cy="2476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195" tIns="36195" rIns="36195" bIns="3619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For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Technology of Participation</a:t>
              </a:r>
              <a:r>
                <a:rPr kumimoji="0" lang="en-US" altLang="en-US" sz="2400" b="0" i="0" u="none" strike="noStrike" cap="none" normalizeH="0" baseline="0" noProof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®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6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ToP Secrets of Implementation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0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Conducted by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054" name="Picture 6" descr="TOPLOGO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52714" y="107773470"/>
              <a:ext cx="2343150" cy="2400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2055" name="Picture 7" descr="ICA Logo"/>
            <p:cNvPicPr preferRelativeResize="0"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572923" y="111502095"/>
              <a:ext cx="3420122" cy="7214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105895140" y="112718850"/>
              <a:ext cx="40614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110581440" y="112699800"/>
              <a:ext cx="388239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105837990" y="112863630"/>
              <a:ext cx="4103370" cy="4000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195" tIns="36195" rIns="36195" bIns="3619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Trainers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110684310" y="112806480"/>
              <a:ext cx="3779520" cy="4648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195" tIns="36195" rIns="36195" bIns="3619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Date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105594150" y="106756200"/>
              <a:ext cx="9208770" cy="6858000"/>
            </a:xfrm>
            <a:prstGeom prst="rect">
              <a:avLst/>
            </a:prstGeom>
            <a:noFill/>
            <a:ln w="50800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105799890" y="106961940"/>
              <a:ext cx="8957310" cy="66522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1270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108527850" y="108527850"/>
              <a:ext cx="4800600" cy="742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      	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110928150" y="112356900"/>
              <a:ext cx="32004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837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1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5BCE-6F61-9B44-A8AE-C7EBECC1BA37}" type="datetimeFigureOut">
              <a:rPr lang="en-US" smtClean="0"/>
              <a:t>9/16/17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3C50-0443-6B46-AC54-70FD1D6F64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7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3"/>
            <a:ext cx="248325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3"/>
            <a:ext cx="229863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1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7905BCE-6F61-9B44-A8AE-C7EBECC1BA37}" type="datetimeFigureOut">
              <a:rPr lang="en-US" smtClean="0"/>
              <a:t>9/16/17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1AA3C50-0443-6B46-AC54-70FD1D6F6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3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79" y="436563"/>
            <a:ext cx="7236913" cy="600074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Dot Voting With Criteria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4670"/>
            <a:ext cx="7467600" cy="4655055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/>
              <a:t>Use with a list of discrete items/</a:t>
            </a:r>
            <a:r>
              <a:rPr lang="en-US" dirty="0" smtClean="0"/>
              <a:t>issues </a:t>
            </a:r>
          </a:p>
          <a:p>
            <a:pPr lvl="0"/>
            <a:r>
              <a:rPr lang="en-US" dirty="0" smtClean="0"/>
              <a:t>Display item with room for dots on the left side on  </a:t>
            </a:r>
          </a:p>
          <a:p>
            <a:pPr lvl="1"/>
            <a:r>
              <a:rPr lang="en-US" dirty="0" smtClean="0"/>
              <a:t>a chart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cards </a:t>
            </a:r>
            <a:r>
              <a:rPr lang="en-US" dirty="0"/>
              <a:t>on the sticky wall </a:t>
            </a:r>
            <a:r>
              <a:rPr lang="en-US" dirty="0" smtClean="0"/>
              <a:t>or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pre-made </a:t>
            </a:r>
            <a:r>
              <a:rPr lang="en-US" dirty="0" smtClean="0"/>
              <a:t>template</a:t>
            </a:r>
          </a:p>
          <a:p>
            <a:pPr marL="329184" lvl="1" indent="0">
              <a:buNone/>
            </a:pPr>
            <a:endParaRPr lang="en-US" sz="900" dirty="0" smtClean="0"/>
          </a:p>
          <a:p>
            <a:pPr lvl="0"/>
            <a:r>
              <a:rPr lang="en-US" dirty="0" smtClean="0"/>
              <a:t>Review list with participants for clarity  </a:t>
            </a:r>
          </a:p>
          <a:p>
            <a:r>
              <a:rPr lang="en-US" dirty="0" smtClean="0"/>
              <a:t>Use </a:t>
            </a:r>
            <a:r>
              <a:rPr lang="en-US" dirty="0"/>
              <a:t>three colored sticky dots, each </a:t>
            </a:r>
            <a:r>
              <a:rPr lang="en-US" dirty="0" smtClean="0"/>
              <a:t>for a </a:t>
            </a:r>
            <a:r>
              <a:rPr lang="en-US" dirty="0"/>
              <a:t>different </a:t>
            </a:r>
            <a:r>
              <a:rPr lang="en-US" dirty="0" smtClean="0"/>
              <a:t>criterion</a:t>
            </a:r>
          </a:p>
          <a:p>
            <a:pPr lvl="1"/>
            <a:r>
              <a:rPr lang="en-US" dirty="0" smtClean="0"/>
              <a:t>Red </a:t>
            </a:r>
            <a:r>
              <a:rPr lang="en-US" dirty="0"/>
              <a:t>for major concerns with implementation; </a:t>
            </a:r>
            <a:endParaRPr lang="en-US" dirty="0" smtClean="0"/>
          </a:p>
          <a:p>
            <a:pPr lvl="1"/>
            <a:r>
              <a:rPr lang="en-US" dirty="0" smtClean="0"/>
              <a:t>Blue </a:t>
            </a:r>
            <a:r>
              <a:rPr lang="en-US" dirty="0"/>
              <a:t>for items that are very important to the growth and sustainability of the strategy; and </a:t>
            </a:r>
            <a:endParaRPr lang="en-US" dirty="0" smtClean="0"/>
          </a:p>
          <a:p>
            <a:pPr lvl="1"/>
            <a:r>
              <a:rPr lang="en-US" dirty="0" smtClean="0"/>
              <a:t>Green </a:t>
            </a:r>
            <a:r>
              <a:rPr lang="en-US" dirty="0"/>
              <a:t>for items that are the easiest to implement.  </a:t>
            </a:r>
            <a:endParaRPr lang="en-US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448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899" y="436563"/>
            <a:ext cx="8390240" cy="677822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Dot Voting with Criteria </a:t>
            </a:r>
            <a:r>
              <a:rPr lang="en-US" sz="1800" dirty="0" smtClean="0">
                <a:solidFill>
                  <a:schemeClr val="tx1"/>
                </a:solidFill>
              </a:rPr>
              <a:t>(continued)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0586"/>
            <a:ext cx="7467600" cy="462913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etermine number of each color dots per person using Multi Vote formula. 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Invite participants to place their dots on </a:t>
            </a:r>
            <a:r>
              <a:rPr lang="en-US" dirty="0">
                <a:solidFill>
                  <a:schemeClr val="tx1"/>
                </a:solidFill>
              </a:rPr>
              <a:t>the items of their choice.  </a:t>
            </a:r>
            <a:endParaRPr lang="en-US" u="sng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Count the dots and report back to the group. 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Discuss the </a:t>
            </a:r>
            <a:r>
              <a:rPr lang="en-US" dirty="0">
                <a:solidFill>
                  <a:schemeClr val="tx1"/>
                </a:solidFill>
              </a:rPr>
              <a:t>information revealed by the criteria based multi vote and determine which items will be moved to the next level of strategy development.  </a:t>
            </a:r>
            <a:endParaRPr lang="en-US" u="sng" dirty="0">
              <a:solidFill>
                <a:schemeClr val="tx1"/>
              </a:solidFill>
            </a:endParaRPr>
          </a:p>
          <a:p>
            <a:pPr marL="594360" lvl="2" indent="0">
              <a:buNone/>
            </a:pPr>
            <a:r>
              <a:rPr lang="en-US" dirty="0">
                <a:solidFill>
                  <a:schemeClr val="tx1"/>
                </a:solidFill>
              </a:rPr>
              <a:t>(Note: </a:t>
            </a:r>
            <a:r>
              <a:rPr lang="en-US" dirty="0" smtClean="0">
                <a:solidFill>
                  <a:schemeClr val="tx1"/>
                </a:solidFill>
              </a:rPr>
              <a:t>This method can be used for reflection, and </a:t>
            </a:r>
            <a:r>
              <a:rPr lang="en-US" dirty="0">
                <a:solidFill>
                  <a:schemeClr val="tx1"/>
                </a:solidFill>
              </a:rPr>
              <a:t>information gathering, </a:t>
            </a:r>
            <a:r>
              <a:rPr lang="en-US" dirty="0" smtClean="0">
                <a:solidFill>
                  <a:schemeClr val="tx1"/>
                </a:solidFill>
              </a:rPr>
              <a:t> in addition to priority setting.</a:t>
            </a:r>
            <a:r>
              <a:rPr lang="en-US" dirty="0">
                <a:solidFill>
                  <a:schemeClr val="tx1"/>
                </a:solidFill>
              </a:rPr>
              <a:t>)</a:t>
            </a:r>
            <a:endParaRPr lang="en-US" u="sng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824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CA certificate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ICA certificate.thmx</Template>
  <TotalTime>213</TotalTime>
  <Words>179</Words>
  <Application>Microsoft Macintosh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ICA certificate</vt:lpstr>
      <vt:lpstr>Dot Voting With Criteria</vt:lpstr>
      <vt:lpstr>Dot Voting with Criteria (continued)</vt:lpstr>
    </vt:vector>
  </TitlesOfParts>
  <Company>Nileen Verbeten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Priority Setting Tools</dc:title>
  <dc:creator>Nileen Verbeten</dc:creator>
  <cp:lastModifiedBy>Nileen Verbeten</cp:lastModifiedBy>
  <cp:revision>11</cp:revision>
  <dcterms:created xsi:type="dcterms:W3CDTF">2017-07-08T23:24:34Z</dcterms:created>
  <dcterms:modified xsi:type="dcterms:W3CDTF">2017-09-16T19:49:07Z</dcterms:modified>
</cp:coreProperties>
</file>